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70" r:id="rId7"/>
    <p:sldId id="261" r:id="rId8"/>
    <p:sldId id="262" r:id="rId9"/>
    <p:sldId id="263" r:id="rId10"/>
    <p:sldId id="264" r:id="rId11"/>
    <p:sldId id="265" r:id="rId12"/>
    <p:sldId id="266" r:id="rId13"/>
    <p:sldId id="267" r:id="rId14"/>
    <p:sldId id="268" r:id="rId15"/>
    <p:sldId id="269" r:id="rId16"/>
    <p:sldId id="271" r:id="rId17"/>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2" d="100"/>
          <a:sy n="82" d="100"/>
        </p:scale>
        <p:origin x="-102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28 Título"/>
          <p:cNvSpPr>
            <a:spLocks noGrp="1"/>
          </p:cNvSpPr>
          <p:nvPr>
            <p:ph type="ctrTitle"/>
          </p:nvPr>
        </p:nvSpPr>
        <p:spPr>
          <a:xfrm>
            <a:off x="381000" y="4853411"/>
            <a:ext cx="8458200" cy="1222375"/>
          </a:xfrm>
        </p:spPr>
        <p:txBody>
          <a:bodyPr anchor="t"/>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16" name="15 Marcador de fecha"/>
          <p:cNvSpPr>
            <a:spLocks noGrp="1"/>
          </p:cNvSpPr>
          <p:nvPr>
            <p:ph type="dt" sz="half" idx="10"/>
          </p:nvPr>
        </p:nvSpPr>
        <p:spPr/>
        <p:txBody>
          <a:bodyPr/>
          <a:lstStyle/>
          <a:p>
            <a:fld id="{6A41E34D-F0B2-48B9-9CC6-93C4D72177E5}" type="datetimeFigureOut">
              <a:rPr lang="es-CO" smtClean="0"/>
              <a:t>10/02/2014</a:t>
            </a:fld>
            <a:endParaRPr lang="es-CO"/>
          </a:p>
        </p:txBody>
      </p:sp>
      <p:sp>
        <p:nvSpPr>
          <p:cNvPr id="2" name="1 Marcador de pie de página"/>
          <p:cNvSpPr>
            <a:spLocks noGrp="1"/>
          </p:cNvSpPr>
          <p:nvPr>
            <p:ph type="ftr" sz="quarter" idx="11"/>
          </p:nvPr>
        </p:nvSpPr>
        <p:spPr/>
        <p:txBody>
          <a:bodyPr/>
          <a:lstStyle/>
          <a:p>
            <a:endParaRPr lang="es-CO"/>
          </a:p>
        </p:txBody>
      </p:sp>
      <p:sp>
        <p:nvSpPr>
          <p:cNvPr id="15" name="14 Marcador de número de diapositiva"/>
          <p:cNvSpPr>
            <a:spLocks noGrp="1"/>
          </p:cNvSpPr>
          <p:nvPr>
            <p:ph type="sldNum" sz="quarter" idx="12"/>
          </p:nvPr>
        </p:nvSpPr>
        <p:spPr>
          <a:xfrm>
            <a:off x="8229600" y="6473952"/>
            <a:ext cx="758952" cy="246888"/>
          </a:xfrm>
        </p:spPr>
        <p:txBody>
          <a:bodyPr/>
          <a:lstStyle/>
          <a:p>
            <a:fld id="{360CA12D-FE54-464D-B6C4-DD4C26172DD8}" type="slidenum">
              <a:rPr lang="es-CO" smtClean="0"/>
              <a:t>‹Nº›</a:t>
            </a:fld>
            <a:endParaRPr lang="es-C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6A41E34D-F0B2-48B9-9CC6-93C4D72177E5}" type="datetimeFigureOut">
              <a:rPr lang="es-CO" smtClean="0"/>
              <a:t>10/02/2014</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360CA12D-FE54-464D-B6C4-DD4C26172DD8}" type="slidenum">
              <a:rPr lang="es-CO" smtClean="0"/>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549276"/>
            <a:ext cx="18288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549276"/>
            <a:ext cx="62484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6A41E34D-F0B2-48B9-9CC6-93C4D72177E5}" type="datetimeFigureOut">
              <a:rPr lang="es-CO" smtClean="0"/>
              <a:t>10/02/2014</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360CA12D-FE54-464D-B6C4-DD4C26172DD8}" type="slidenum">
              <a:rPr lang="es-CO" smtClean="0"/>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2" name="2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27" name="26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6A41E34D-F0B2-48B9-9CC6-93C4D72177E5}" type="datetimeFigureOut">
              <a:rPr lang="es-CO" smtClean="0"/>
              <a:t>10/02/2014</a:t>
            </a:fld>
            <a:endParaRPr lang="es-CO"/>
          </a:p>
        </p:txBody>
      </p:sp>
      <p:sp>
        <p:nvSpPr>
          <p:cNvPr id="19" name="18 Marcador de pie de página"/>
          <p:cNvSpPr>
            <a:spLocks noGrp="1"/>
          </p:cNvSpPr>
          <p:nvPr>
            <p:ph type="ftr" sz="quarter" idx="11"/>
          </p:nvPr>
        </p:nvSpPr>
        <p:spPr>
          <a:xfrm>
            <a:off x="3581400" y="76200"/>
            <a:ext cx="2895600" cy="288925"/>
          </a:xfrm>
        </p:spPr>
        <p:txBody>
          <a:bodyPr/>
          <a:lstStyle/>
          <a:p>
            <a:endParaRPr lang="es-CO"/>
          </a:p>
        </p:txBody>
      </p:sp>
      <p:sp>
        <p:nvSpPr>
          <p:cNvPr id="16" name="15 Marcador de número de diapositiva"/>
          <p:cNvSpPr>
            <a:spLocks noGrp="1"/>
          </p:cNvSpPr>
          <p:nvPr>
            <p:ph type="sldNum" sz="quarter" idx="12"/>
          </p:nvPr>
        </p:nvSpPr>
        <p:spPr>
          <a:xfrm>
            <a:off x="8229600" y="6473952"/>
            <a:ext cx="758952" cy="246888"/>
          </a:xfrm>
        </p:spPr>
        <p:txBody>
          <a:bodyPr/>
          <a:lstStyle/>
          <a:p>
            <a:fld id="{360CA12D-FE54-464D-B6C4-DD4C26172DD8}" type="slidenum">
              <a:rPr lang="es-CO" smtClean="0"/>
              <a:t>‹Nº›</a:t>
            </a:fld>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texto"/>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19" name="18 Marcador de fecha"/>
          <p:cNvSpPr>
            <a:spLocks noGrp="1"/>
          </p:cNvSpPr>
          <p:nvPr>
            <p:ph type="dt" sz="half" idx="10"/>
          </p:nvPr>
        </p:nvSpPr>
        <p:spPr/>
        <p:txBody>
          <a:bodyPr/>
          <a:lstStyle/>
          <a:p>
            <a:fld id="{6A41E34D-F0B2-48B9-9CC6-93C4D72177E5}" type="datetimeFigureOut">
              <a:rPr lang="es-CO" smtClean="0"/>
              <a:t>10/02/2014</a:t>
            </a:fld>
            <a:endParaRPr lang="es-CO"/>
          </a:p>
        </p:txBody>
      </p:sp>
      <p:sp>
        <p:nvSpPr>
          <p:cNvPr id="11" name="10 Marcador de pie de página"/>
          <p:cNvSpPr>
            <a:spLocks noGrp="1"/>
          </p:cNvSpPr>
          <p:nvPr>
            <p:ph type="ftr" sz="quarter" idx="11"/>
          </p:nvPr>
        </p:nvSpPr>
        <p:spPr/>
        <p:txBody>
          <a:bodyPr/>
          <a:lstStyle/>
          <a:p>
            <a:endParaRPr lang="es-CO"/>
          </a:p>
        </p:txBody>
      </p:sp>
      <p:sp>
        <p:nvSpPr>
          <p:cNvPr id="16" name="15 Marcador de número de diapositiva"/>
          <p:cNvSpPr>
            <a:spLocks noGrp="1"/>
          </p:cNvSpPr>
          <p:nvPr>
            <p:ph type="sldNum" sz="quarter" idx="12"/>
          </p:nvPr>
        </p:nvSpPr>
        <p:spPr/>
        <p:txBody>
          <a:bodyPr/>
          <a:lstStyle/>
          <a:p>
            <a:fld id="{360CA12D-FE54-464D-B6C4-DD4C26172DD8}" type="slidenum">
              <a:rPr lang="es-CO" smtClean="0"/>
              <a:t>‹Nº›</a:t>
            </a:fld>
            <a:endParaRPr lang="es-CO"/>
          </a:p>
        </p:txBody>
      </p:sp>
      <p:sp>
        <p:nvSpPr>
          <p:cNvPr id="8" name="7 Título"/>
          <p:cNvSpPr>
            <a:spLocks noGrp="1"/>
          </p:cNvSpPr>
          <p:nvPr>
            <p:ph type="title"/>
          </p:nvPr>
        </p:nvSpPr>
        <p:spPr>
          <a:xfrm>
            <a:off x="180475" y="2947085"/>
            <a:ext cx="8686800" cy="1184825"/>
          </a:xfrm>
        </p:spPr>
        <p:txBody>
          <a:bodyPr rtlCol="0" anchor="t"/>
          <a:lstStyle>
            <a:lvl1pPr algn="r">
              <a:defRPr/>
            </a:lvl1pPr>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0" name="1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4" name="13 Marcador de contenido"/>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0"/>
          </p:nvPr>
        </p:nvSpPr>
        <p:spPr/>
        <p:txBody>
          <a:bodyPr/>
          <a:lstStyle/>
          <a:p>
            <a:fld id="{6A41E34D-F0B2-48B9-9CC6-93C4D72177E5}" type="datetimeFigureOut">
              <a:rPr lang="es-CO" smtClean="0"/>
              <a:t>10/02/2014</a:t>
            </a:fld>
            <a:endParaRPr lang="es-CO"/>
          </a:p>
        </p:txBody>
      </p:sp>
      <p:sp>
        <p:nvSpPr>
          <p:cNvPr id="10" name="9 Marcador de pie de página"/>
          <p:cNvSpPr>
            <a:spLocks noGrp="1"/>
          </p:cNvSpPr>
          <p:nvPr>
            <p:ph type="ftr" sz="quarter" idx="11"/>
          </p:nvPr>
        </p:nvSpPr>
        <p:spPr/>
        <p:txBody>
          <a:bodyPr/>
          <a:lstStyle/>
          <a:p>
            <a:endParaRPr lang="es-CO"/>
          </a:p>
        </p:txBody>
      </p:sp>
      <p:sp>
        <p:nvSpPr>
          <p:cNvPr id="31" name="30 Marcador de número de diapositiva"/>
          <p:cNvSpPr>
            <a:spLocks noGrp="1"/>
          </p:cNvSpPr>
          <p:nvPr>
            <p:ph type="sldNum" sz="quarter" idx="12"/>
          </p:nvPr>
        </p:nvSpPr>
        <p:spPr/>
        <p:txBody>
          <a:bodyPr/>
          <a:lstStyle/>
          <a:p>
            <a:fld id="{360CA12D-FE54-464D-B6C4-DD4C26172DD8}" type="slidenum">
              <a:rPr lang="es-CO" smtClean="0"/>
              <a:t>‹Nº›</a:t>
            </a:fld>
            <a:endParaRPr lang="es-C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9" name="28 Título"/>
          <p:cNvSpPr>
            <a:spLocks noGrp="1"/>
          </p:cNvSpPr>
          <p:nvPr>
            <p:ph type="title"/>
          </p:nvPr>
        </p:nvSpPr>
        <p:spPr>
          <a:xfrm>
            <a:off x="304800" y="5410200"/>
            <a:ext cx="8610600" cy="882650"/>
          </a:xfrm>
        </p:spPr>
        <p:txBody>
          <a:bodyPr anchor="ctr"/>
          <a:lstStyle>
            <a:lvl1pPr>
              <a:defRPr/>
            </a:lvl1p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25" name="24 Marcador de texto"/>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8" name="27 Marcador de contenido"/>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Marcador de fecha"/>
          <p:cNvSpPr>
            <a:spLocks noGrp="1"/>
          </p:cNvSpPr>
          <p:nvPr>
            <p:ph type="dt" sz="half" idx="10"/>
          </p:nvPr>
        </p:nvSpPr>
        <p:spPr/>
        <p:txBody>
          <a:bodyPr/>
          <a:lstStyle/>
          <a:p>
            <a:fld id="{6A41E34D-F0B2-48B9-9CC6-93C4D72177E5}" type="datetimeFigureOut">
              <a:rPr lang="es-CO" smtClean="0"/>
              <a:t>10/02/2014</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a:xfrm>
            <a:off x="8229600" y="6477000"/>
            <a:ext cx="762000" cy="246888"/>
          </a:xfrm>
        </p:spPr>
        <p:txBody>
          <a:bodyPr/>
          <a:lstStyle/>
          <a:p>
            <a:fld id="{360CA12D-FE54-464D-B6C4-DD4C26172DD8}" type="slidenum">
              <a:rPr lang="es-CO" smtClean="0"/>
              <a:t>‹Nº›</a:t>
            </a:fld>
            <a:endParaRPr lang="es-CO"/>
          </a:p>
        </p:txBody>
      </p:sp>
      <p:sp>
        <p:nvSpPr>
          <p:cNvPr id="11" name="10 Conector recto"/>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0" name="2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2" name="11 Marcador de fecha"/>
          <p:cNvSpPr>
            <a:spLocks noGrp="1"/>
          </p:cNvSpPr>
          <p:nvPr>
            <p:ph type="dt" sz="half" idx="10"/>
          </p:nvPr>
        </p:nvSpPr>
        <p:spPr/>
        <p:txBody>
          <a:bodyPr/>
          <a:lstStyle/>
          <a:p>
            <a:fld id="{6A41E34D-F0B2-48B9-9CC6-93C4D72177E5}" type="datetimeFigureOut">
              <a:rPr lang="es-CO" smtClean="0"/>
              <a:t>10/02/2014</a:t>
            </a:fld>
            <a:endParaRPr lang="es-CO"/>
          </a:p>
        </p:txBody>
      </p:sp>
      <p:sp>
        <p:nvSpPr>
          <p:cNvPr id="21" name="20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360CA12D-FE54-464D-B6C4-DD4C26172DD8}" type="slidenum">
              <a:rPr lang="es-CO" smtClean="0"/>
              <a:t>‹Nº›</a:t>
            </a:fld>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fld id="{6A41E34D-F0B2-48B9-9CC6-93C4D72177E5}" type="datetimeFigureOut">
              <a:rPr lang="es-CO" smtClean="0"/>
              <a:t>10/02/2014</a:t>
            </a:fld>
            <a:endParaRPr lang="es-CO"/>
          </a:p>
        </p:txBody>
      </p:sp>
      <p:sp>
        <p:nvSpPr>
          <p:cNvPr id="24" name="23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360CA12D-FE54-464D-B6C4-DD4C26172DD8}" type="slidenum">
              <a:rPr lang="es-CO" smtClean="0"/>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7 Conector recto"/>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Título"/>
          <p:cNvSpPr>
            <a:spLocks noGrp="1"/>
          </p:cNvSpPr>
          <p:nvPr>
            <p:ph type="title"/>
          </p:nvPr>
        </p:nvSpPr>
        <p:spPr>
          <a:xfrm>
            <a:off x="457200" y="5486400"/>
            <a:ext cx="8458200" cy="520700"/>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14" name="13 Marcador de contenido"/>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6A41E34D-F0B2-48B9-9CC6-93C4D72177E5}" type="datetimeFigureOut">
              <a:rPr lang="es-CO" smtClean="0"/>
              <a:t>10/02/2014</a:t>
            </a:fld>
            <a:endParaRPr lang="es-CO"/>
          </a:p>
        </p:txBody>
      </p:sp>
      <p:sp>
        <p:nvSpPr>
          <p:cNvPr id="29" name="28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360CA12D-FE54-464D-B6C4-DD4C26172DD8}" type="slidenum">
              <a:rPr lang="es-CO" smtClean="0"/>
              <a:t>‹Nº›</a:t>
            </a:fld>
            <a:endParaRPr lang="es-C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3" name="12 Marcador de posición de imagen"/>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s-ES" smtClean="0"/>
              <a:t>Haga clic en el icono para agregar una imagen</a:t>
            </a:r>
            <a:endParaRPr kumimoji="0" lang="en-US" dirty="0"/>
          </a:p>
        </p:txBody>
      </p:sp>
      <p:sp>
        <p:nvSpPr>
          <p:cNvPr id="7" name="6 Marcador de fecha"/>
          <p:cNvSpPr>
            <a:spLocks noGrp="1"/>
          </p:cNvSpPr>
          <p:nvPr>
            <p:ph type="dt" sz="half" idx="10"/>
          </p:nvPr>
        </p:nvSpPr>
        <p:spPr/>
        <p:txBody>
          <a:bodyPr/>
          <a:lstStyle/>
          <a:p>
            <a:fld id="{6A41E34D-F0B2-48B9-9CC6-93C4D72177E5}" type="datetimeFigureOut">
              <a:rPr lang="es-CO" smtClean="0"/>
              <a:t>10/02/2014</a:t>
            </a:fld>
            <a:endParaRPr lang="es-CO"/>
          </a:p>
        </p:txBody>
      </p:sp>
      <p:sp>
        <p:nvSpPr>
          <p:cNvPr id="5" name="4 Marcador de pie de página"/>
          <p:cNvSpPr>
            <a:spLocks noGrp="1"/>
          </p:cNvSpPr>
          <p:nvPr>
            <p:ph type="ftr" sz="quarter" idx="11"/>
          </p:nvPr>
        </p:nvSpPr>
        <p:spPr/>
        <p:txBody>
          <a:bodyPr/>
          <a:lstStyle/>
          <a:p>
            <a:endParaRPr lang="es-CO"/>
          </a:p>
        </p:txBody>
      </p:sp>
      <p:sp>
        <p:nvSpPr>
          <p:cNvPr id="31" name="30 Marcador de número de diapositiva"/>
          <p:cNvSpPr>
            <a:spLocks noGrp="1"/>
          </p:cNvSpPr>
          <p:nvPr>
            <p:ph type="sldNum" sz="quarter" idx="12"/>
          </p:nvPr>
        </p:nvSpPr>
        <p:spPr/>
        <p:txBody>
          <a:bodyPr/>
          <a:lstStyle/>
          <a:p>
            <a:fld id="{360CA12D-FE54-464D-B6C4-DD4C26172DD8}" type="slidenum">
              <a:rPr lang="es-CO" smtClean="0"/>
              <a:t>‹Nº›</a:t>
            </a:fld>
            <a:endParaRPr lang="es-CO"/>
          </a:p>
        </p:txBody>
      </p:sp>
      <p:sp>
        <p:nvSpPr>
          <p:cNvPr id="17" name="16 Título"/>
          <p:cNvSpPr>
            <a:spLocks noGrp="1"/>
          </p:cNvSpPr>
          <p:nvPr>
            <p:ph type="title"/>
          </p:nvPr>
        </p:nvSpPr>
        <p:spPr>
          <a:xfrm>
            <a:off x="381000" y="4993760"/>
            <a:ext cx="5867400" cy="522288"/>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7 Marcador de texto"/>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1" name="10 Marcador de fecha"/>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6A41E34D-F0B2-48B9-9CC6-93C4D72177E5}" type="datetimeFigureOut">
              <a:rPr lang="es-CO" smtClean="0"/>
              <a:t>10/02/2014</a:t>
            </a:fld>
            <a:endParaRPr lang="es-CO"/>
          </a:p>
        </p:txBody>
      </p:sp>
      <p:sp>
        <p:nvSpPr>
          <p:cNvPr id="28" name="27 Marcador de pie de página"/>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s-CO"/>
          </a:p>
        </p:txBody>
      </p:sp>
      <p:sp>
        <p:nvSpPr>
          <p:cNvPr id="5" name="4 Marcador de número de diapositiva"/>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360CA12D-FE54-464D-B6C4-DD4C26172DD8}" type="slidenum">
              <a:rPr lang="es-CO" smtClean="0"/>
              <a:t>‹Nº›</a:t>
            </a:fld>
            <a:endParaRPr lang="es-CO"/>
          </a:p>
        </p:txBody>
      </p:sp>
      <p:sp>
        <p:nvSpPr>
          <p:cNvPr id="10" name="9 Marcador de título"/>
          <p:cNvSpPr>
            <a:spLocks noGrp="1"/>
          </p:cNvSpPr>
          <p:nvPr>
            <p:ph type="title"/>
          </p:nvPr>
        </p:nvSpPr>
        <p:spPr>
          <a:xfrm>
            <a:off x="304800" y="457200"/>
            <a:ext cx="8686800" cy="8382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9" name="8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Conector recto"/>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188640"/>
            <a:ext cx="8892480" cy="4524315"/>
          </a:xfrm>
          <a:prstGeom prst="rect">
            <a:avLst/>
          </a:prstGeom>
          <a:noFill/>
        </p:spPr>
        <p:txBody>
          <a:bodyPr wrap="square" lIns="91440" tIns="45720" rIns="91440" bIns="45720">
            <a:spAutoFit/>
          </a:bodyPr>
          <a:lstStyle/>
          <a:p>
            <a:pPr algn="ctr"/>
            <a:r>
              <a:rPr lang="es-CO" sz="96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Aharoni" pitchFamily="2" charset="-79"/>
                <a:cs typeface="Aharoni" pitchFamily="2" charset="-79"/>
              </a:rPr>
              <a:t>Modelo Cascada  En Software </a:t>
            </a:r>
            <a:endParaRPr lang="es-CO" sz="96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extLst>
      <p:ext uri="{BB962C8B-B14F-4D97-AF65-F5344CB8AC3E}">
        <p14:creationId xmlns:p14="http://schemas.microsoft.com/office/powerpoint/2010/main" val="167608530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Integración y prueba del sistema </a:t>
            </a:r>
            <a:endParaRPr lang="es-ES" dirty="0"/>
          </a:p>
        </p:txBody>
      </p:sp>
      <p:sp>
        <p:nvSpPr>
          <p:cNvPr id="3" name="2 Marcador de contenido"/>
          <p:cNvSpPr>
            <a:spLocks noGrp="1"/>
          </p:cNvSpPr>
          <p:nvPr>
            <p:ph idx="1"/>
          </p:nvPr>
        </p:nvSpPr>
        <p:spPr/>
        <p:txBody>
          <a:bodyPr/>
          <a:lstStyle/>
          <a:p>
            <a:r>
              <a:rPr lang="es-ES" dirty="0" smtClean="0"/>
              <a:t>Los programas o las unidades individuales de programas se integran y prueban como un sistema completo para asegurar que se cumplan los requerimientos del software  </a:t>
            </a:r>
            <a:endParaRPr lang="es-E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80571" y="3789040"/>
            <a:ext cx="3719621" cy="27897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7158302"/>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FUNCIONAMIENTO Y MANTENIMIENTO </a:t>
            </a:r>
            <a:endParaRPr lang="es-ES" dirty="0"/>
          </a:p>
        </p:txBody>
      </p:sp>
      <p:sp>
        <p:nvSpPr>
          <p:cNvPr id="3" name="2 Marcador de contenido"/>
          <p:cNvSpPr>
            <a:spLocks noGrp="1"/>
          </p:cNvSpPr>
          <p:nvPr>
            <p:ph idx="1"/>
          </p:nvPr>
        </p:nvSpPr>
        <p:spPr>
          <a:xfrm>
            <a:off x="0" y="1196752"/>
            <a:ext cx="9162078" cy="4883373"/>
          </a:xfrm>
        </p:spPr>
        <p:txBody>
          <a:bodyPr/>
          <a:lstStyle/>
          <a:p>
            <a:r>
              <a:rPr lang="es-ES" dirty="0" smtClean="0"/>
              <a:t>El Sistema se instala y se pone en funcionamiento practico. </a:t>
            </a:r>
            <a:r>
              <a:rPr lang="es-ES" dirty="0"/>
              <a:t>E</a:t>
            </a:r>
            <a:r>
              <a:rPr lang="es-ES" dirty="0" smtClean="0"/>
              <a:t>l mantenimiento implica a corregir errores no descubiertos en las etapas anteriores del ciclo de vida, mejorar la implementación de las unidades del sistema  y saltar los servicios del sistema una vez que descubran nuevos requerimientos  </a:t>
            </a:r>
          </a:p>
          <a:p>
            <a:endParaRPr lang="es-ES" dirty="0" smtClean="0"/>
          </a:p>
          <a:p>
            <a:endParaRPr lang="es-E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41513" y="4149080"/>
            <a:ext cx="3312368" cy="25035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65088408"/>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Ventajas del modelo cascada </a:t>
            </a:r>
            <a:endParaRPr lang="es-ES" dirty="0"/>
          </a:p>
        </p:txBody>
      </p:sp>
      <p:sp>
        <p:nvSpPr>
          <p:cNvPr id="3" name="2 Marcador de contenido"/>
          <p:cNvSpPr>
            <a:spLocks noGrp="1"/>
          </p:cNvSpPr>
          <p:nvPr>
            <p:ph idx="1"/>
          </p:nvPr>
        </p:nvSpPr>
        <p:spPr/>
        <p:txBody>
          <a:bodyPr/>
          <a:lstStyle/>
          <a:p>
            <a:r>
              <a:rPr lang="es-ES" dirty="0" smtClean="0"/>
              <a:t>La documentación se produce en cada fase y que este cuadra con otros modelos del proceso de ingeniería. Su Principal problema es su inflexibilidad al dividir el  proyecto en distintas etapas </a:t>
            </a:r>
            <a:endParaRPr lang="es-E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9872" y="3861048"/>
            <a:ext cx="2743200" cy="2743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18613063"/>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1340768"/>
            <a:ext cx="8686800" cy="4739357"/>
          </a:xfrm>
        </p:spPr>
        <p:txBody>
          <a:bodyPr/>
          <a:lstStyle/>
          <a:p>
            <a:r>
              <a:rPr lang="es-ES" dirty="0" smtClean="0"/>
              <a:t>El Modelo cascada solo se debe utilizar cuando los requerimientos se comprendan bien y sea improbable que cambien radicalmente durante el desarrollo </a:t>
            </a:r>
            <a:endParaRPr lang="es-E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1880" y="3284984"/>
            <a:ext cx="3763718" cy="28083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98402618"/>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9512" y="548680"/>
            <a:ext cx="8964488" cy="6309320"/>
          </a:xfrm>
        </p:spPr>
        <p:txBody>
          <a:bodyPr>
            <a:normAutofit/>
          </a:bodyPr>
          <a:lstStyle/>
          <a:p>
            <a:r>
              <a:rPr lang="es-ES" dirty="0" smtClean="0"/>
              <a:t>Fácil </a:t>
            </a:r>
            <a:r>
              <a:rPr lang="es-ES" dirty="0"/>
              <a:t>entendimiento e implementación</a:t>
            </a:r>
          </a:p>
          <a:p>
            <a:r>
              <a:rPr lang="es-ES" dirty="0" smtClean="0"/>
              <a:t>Ampliamente </a:t>
            </a:r>
            <a:r>
              <a:rPr lang="es-ES" dirty="0"/>
              <a:t>utilizado y conocido ( En teoría )</a:t>
            </a:r>
          </a:p>
          <a:p>
            <a:r>
              <a:rPr lang="es-ES" dirty="0" smtClean="0"/>
              <a:t>Refuerza </a:t>
            </a:r>
            <a:r>
              <a:rPr lang="es-ES" dirty="0"/>
              <a:t>buenos hábitos: definir antes que </a:t>
            </a:r>
          </a:p>
          <a:p>
            <a:pPr marL="0" indent="0">
              <a:buNone/>
            </a:pPr>
            <a:r>
              <a:rPr lang="es-ES" dirty="0"/>
              <a:t>diseñar, diseñar antes que codificar</a:t>
            </a:r>
          </a:p>
          <a:p>
            <a:r>
              <a:rPr lang="es-ES" dirty="0" smtClean="0"/>
              <a:t>Identifica </a:t>
            </a:r>
            <a:r>
              <a:rPr lang="es-ES" dirty="0"/>
              <a:t>entregables e hitos</a:t>
            </a:r>
          </a:p>
          <a:p>
            <a:r>
              <a:rPr lang="es-ES" dirty="0" smtClean="0"/>
              <a:t>Orientado </a:t>
            </a:r>
            <a:r>
              <a:rPr lang="es-ES" dirty="0"/>
              <a:t>a documentos</a:t>
            </a:r>
          </a:p>
          <a:p>
            <a:r>
              <a:rPr lang="es-ES" dirty="0" smtClean="0"/>
              <a:t>Funciona </a:t>
            </a:r>
            <a:r>
              <a:rPr lang="es-ES" dirty="0"/>
              <a:t>bien en productos maduros y equipos </a:t>
            </a:r>
          </a:p>
          <a:p>
            <a:pPr marL="0" indent="0">
              <a:buNone/>
            </a:pPr>
            <a:r>
              <a:rPr lang="es-ES" dirty="0"/>
              <a:t>débiles</a:t>
            </a:r>
          </a:p>
        </p:txBody>
      </p:sp>
    </p:spTree>
    <p:extLst>
      <p:ext uri="{BB962C8B-B14F-4D97-AF65-F5344CB8AC3E}">
        <p14:creationId xmlns:p14="http://schemas.microsoft.com/office/powerpoint/2010/main" val="2498173098"/>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Desventajas del modelo cascada  </a:t>
            </a:r>
            <a:endParaRPr lang="es-ES" dirty="0"/>
          </a:p>
        </p:txBody>
      </p:sp>
      <p:sp>
        <p:nvSpPr>
          <p:cNvPr id="3" name="2 Marcador de contenido"/>
          <p:cNvSpPr>
            <a:spLocks noGrp="1"/>
          </p:cNvSpPr>
          <p:nvPr>
            <p:ph idx="1"/>
          </p:nvPr>
        </p:nvSpPr>
        <p:spPr>
          <a:xfrm>
            <a:off x="304800" y="1554162"/>
            <a:ext cx="8839200" cy="5043190"/>
          </a:xfrm>
        </p:spPr>
        <p:txBody>
          <a:bodyPr>
            <a:normAutofit fontScale="92500"/>
          </a:bodyPr>
          <a:lstStyle/>
          <a:p>
            <a:r>
              <a:rPr lang="es-ES" dirty="0" smtClean="0"/>
              <a:t>No </a:t>
            </a:r>
            <a:r>
              <a:rPr lang="es-ES" dirty="0"/>
              <a:t>aprovecha la iteración, ni el desarrollo </a:t>
            </a:r>
          </a:p>
          <a:p>
            <a:pPr marL="0" indent="0">
              <a:buNone/>
            </a:pPr>
            <a:r>
              <a:rPr lang="es-ES" dirty="0"/>
              <a:t>exploratorio</a:t>
            </a:r>
          </a:p>
          <a:p>
            <a:r>
              <a:rPr lang="es-ES" dirty="0" smtClean="0"/>
              <a:t>Espera </a:t>
            </a:r>
            <a:r>
              <a:rPr lang="es-ES" dirty="0"/>
              <a:t>requerimientos definidos completamente al </a:t>
            </a:r>
          </a:p>
          <a:p>
            <a:pPr marL="0" indent="0">
              <a:buNone/>
            </a:pPr>
            <a:r>
              <a:rPr lang="es-ES" dirty="0"/>
              <a:t>inicio del proyecto -</a:t>
            </a:r>
            <a:r>
              <a:rPr lang="es-ES" dirty="0" smtClean="0"/>
              <a:t>IREAL</a:t>
            </a:r>
            <a:endParaRPr lang="es-ES" dirty="0"/>
          </a:p>
          <a:p>
            <a:r>
              <a:rPr lang="es-ES" dirty="0" smtClean="0"/>
              <a:t>Dificultar </a:t>
            </a:r>
            <a:r>
              <a:rPr lang="es-ES" dirty="0"/>
              <a:t>para integrar administración del riesgo</a:t>
            </a:r>
          </a:p>
          <a:p>
            <a:r>
              <a:rPr lang="es-ES" dirty="0" smtClean="0"/>
              <a:t>El </a:t>
            </a:r>
            <a:r>
              <a:rPr lang="es-ES" dirty="0"/>
              <a:t>software es entregado tarde en el proyecto </a:t>
            </a:r>
          </a:p>
          <a:p>
            <a:pPr marL="0" indent="0">
              <a:buNone/>
            </a:pPr>
            <a:r>
              <a:rPr lang="es-ES" dirty="0"/>
              <a:t>Esto hace que se detecten errores graves muy </a:t>
            </a:r>
            <a:r>
              <a:rPr lang="es-ES" dirty="0" smtClean="0"/>
              <a:t>tarde.</a:t>
            </a:r>
          </a:p>
          <a:p>
            <a:r>
              <a:rPr lang="es-ES" dirty="0" smtClean="0"/>
              <a:t>Hacer </a:t>
            </a:r>
            <a:r>
              <a:rPr lang="es-ES" dirty="0"/>
              <a:t>cambios es difícil y costoso</a:t>
            </a:r>
          </a:p>
        </p:txBody>
      </p:sp>
    </p:spTree>
    <p:extLst>
      <p:ext uri="{BB962C8B-B14F-4D97-AF65-F5344CB8AC3E}">
        <p14:creationId xmlns:p14="http://schemas.microsoft.com/office/powerpoint/2010/main" val="1775436614"/>
      </p:ext>
    </p:extLst>
  </p:cSld>
  <p:clrMapOvr>
    <a:masterClrMapping/>
  </p:clrMapOvr>
  <mc:AlternateContent xmlns:mc="http://schemas.openxmlformats.org/markup-compatibility/2006">
    <mc:Choice xmlns:p14="http://schemas.microsoft.com/office/powerpoint/2010/main" Requires="p14">
      <p:transition spd="slow" p14:dur="3900">
        <p14:glitter pattern="hexagon"/>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1988840"/>
            <a:ext cx="8686800" cy="838200"/>
          </a:xfrm>
        </p:spPr>
        <p:txBody>
          <a:bodyPr>
            <a:noAutofit/>
          </a:bodyPr>
          <a:lstStyle/>
          <a:p>
            <a:pPr algn="ctr"/>
            <a:r>
              <a:rPr lang="es-ES" sz="4800" dirty="0" smtClean="0"/>
              <a:t>muchas GRACIAS POR SU ATENCION PRESTADA</a:t>
            </a:r>
            <a:endParaRPr lang="es-ES" sz="4800" dirty="0"/>
          </a:p>
        </p:txBody>
      </p:sp>
    </p:spTree>
    <p:extLst>
      <p:ext uri="{BB962C8B-B14F-4D97-AF65-F5344CB8AC3E}">
        <p14:creationId xmlns:p14="http://schemas.microsoft.com/office/powerpoint/2010/main" val="16947304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5399584" y="387775"/>
            <a:ext cx="3744416" cy="646331"/>
          </a:xfrm>
          <a:prstGeom prst="rect">
            <a:avLst/>
          </a:prstGeom>
          <a:noFill/>
        </p:spPr>
        <p:txBody>
          <a:bodyPr wrap="square" rtlCol="0">
            <a:spAutoFit/>
          </a:bodyPr>
          <a:lstStyle/>
          <a:p>
            <a:r>
              <a:rPr lang="es-CO" sz="36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haroni" pitchFamily="2" charset="-79"/>
                <a:cs typeface="Aharoni" pitchFamily="2" charset="-79"/>
              </a:rPr>
              <a:t>Integrantes </a:t>
            </a:r>
            <a:endParaRPr lang="es-CO" sz="36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haroni" pitchFamily="2" charset="-79"/>
              <a:cs typeface="Aharoni" pitchFamily="2" charset="-79"/>
            </a:endParaRPr>
          </a:p>
        </p:txBody>
      </p:sp>
      <p:sp>
        <p:nvSpPr>
          <p:cNvPr id="5" name="4 CuadroTexto"/>
          <p:cNvSpPr txBox="1"/>
          <p:nvPr/>
        </p:nvSpPr>
        <p:spPr>
          <a:xfrm>
            <a:off x="235766" y="1772816"/>
            <a:ext cx="8584706" cy="4862870"/>
          </a:xfrm>
          <a:prstGeom prst="rect">
            <a:avLst/>
          </a:prstGeom>
          <a:noFill/>
        </p:spPr>
        <p:txBody>
          <a:bodyPr wrap="square" rtlCol="0">
            <a:spAutoFit/>
          </a:bodyPr>
          <a:lstStyle/>
          <a:p>
            <a:pPr algn="ctr"/>
            <a:r>
              <a:rPr lang="es-CO" sz="2000" dirty="0" smtClean="0">
                <a:latin typeface="Aharoni" pitchFamily="2" charset="-79"/>
                <a:cs typeface="Aharoni" pitchFamily="2" charset="-79"/>
              </a:rPr>
              <a:t>Aide  Arcia  Polanco </a:t>
            </a:r>
          </a:p>
          <a:p>
            <a:pPr algn="ctr"/>
            <a:r>
              <a:rPr lang="es-CO" sz="2000" dirty="0">
                <a:latin typeface="Aharoni" pitchFamily="2" charset="-79"/>
                <a:cs typeface="Aharoni" pitchFamily="2" charset="-79"/>
              </a:rPr>
              <a:t> </a:t>
            </a:r>
            <a:r>
              <a:rPr lang="es-CO" sz="2000" dirty="0" smtClean="0">
                <a:latin typeface="Aharoni" pitchFamily="2" charset="-79"/>
                <a:cs typeface="Aharoni" pitchFamily="2" charset="-79"/>
              </a:rPr>
              <a:t>Marcela  Escobar  Monroy</a:t>
            </a:r>
          </a:p>
          <a:p>
            <a:pPr algn="ctr"/>
            <a:r>
              <a:rPr lang="es-CO" sz="2000" dirty="0" smtClean="0">
                <a:latin typeface="Aharoni" pitchFamily="2" charset="-79"/>
                <a:cs typeface="Aharoni" pitchFamily="2" charset="-79"/>
              </a:rPr>
              <a:t>Keilyn Gisela </a:t>
            </a:r>
            <a:r>
              <a:rPr lang="es-CO" sz="2000" dirty="0">
                <a:latin typeface="Aharoni" pitchFamily="2" charset="-79"/>
                <a:cs typeface="Aharoni" pitchFamily="2" charset="-79"/>
              </a:rPr>
              <a:t>E</a:t>
            </a:r>
            <a:r>
              <a:rPr lang="es-CO" sz="2000" dirty="0" smtClean="0">
                <a:latin typeface="Aharoni" pitchFamily="2" charset="-79"/>
                <a:cs typeface="Aharoni" pitchFamily="2" charset="-79"/>
              </a:rPr>
              <a:t>cheverry</a:t>
            </a:r>
          </a:p>
          <a:p>
            <a:pPr algn="ctr"/>
            <a:r>
              <a:rPr lang="es-CO" sz="2000" dirty="0" smtClean="0">
                <a:latin typeface="Aharoni" pitchFamily="2" charset="-79"/>
                <a:cs typeface="Aharoni" pitchFamily="2" charset="-79"/>
              </a:rPr>
              <a:t>Tatiana Lemus</a:t>
            </a:r>
          </a:p>
          <a:p>
            <a:pPr algn="ctr"/>
            <a:r>
              <a:rPr lang="es-CO" sz="2000" dirty="0" smtClean="0">
                <a:latin typeface="Aharoni" pitchFamily="2" charset="-79"/>
                <a:cs typeface="Aharoni" pitchFamily="2" charset="-79"/>
              </a:rPr>
              <a:t>Melary Julieth  Rivas  </a:t>
            </a:r>
            <a:r>
              <a:rPr lang="es-CO" sz="2000" dirty="0" smtClean="0">
                <a:latin typeface="Aharoni" pitchFamily="2" charset="-79"/>
                <a:cs typeface="Aharoni" pitchFamily="2" charset="-79"/>
              </a:rPr>
              <a:t>Reyes</a:t>
            </a:r>
          </a:p>
          <a:p>
            <a:pPr algn="ctr"/>
            <a:endParaRPr lang="es-CO" sz="2000" dirty="0">
              <a:latin typeface="Aharoni" pitchFamily="2" charset="-79"/>
              <a:cs typeface="Aharoni" pitchFamily="2" charset="-79"/>
            </a:endParaRPr>
          </a:p>
          <a:p>
            <a:pPr algn="ctr"/>
            <a:r>
              <a:rPr lang="es-CO" sz="2000" dirty="0" smtClean="0">
                <a:latin typeface="Aharoni" pitchFamily="2" charset="-79"/>
                <a:cs typeface="Aharoni" pitchFamily="2" charset="-79"/>
              </a:rPr>
              <a:t> </a:t>
            </a:r>
            <a:endParaRPr lang="es-CO" sz="2000" dirty="0" smtClean="0">
              <a:latin typeface="Aharoni" pitchFamily="2" charset="-79"/>
              <a:cs typeface="Aharoni" pitchFamily="2" charset="-79"/>
            </a:endParaRPr>
          </a:p>
          <a:p>
            <a:pPr algn="ctr"/>
            <a:r>
              <a:rPr lang="es-CO" dirty="0" smtClean="0">
                <a:latin typeface="Aharoni" pitchFamily="2" charset="-79"/>
                <a:cs typeface="Aharoni" pitchFamily="2" charset="-79"/>
              </a:rPr>
              <a:t>Gloria </a:t>
            </a:r>
          </a:p>
          <a:p>
            <a:pPr algn="ctr"/>
            <a:r>
              <a:rPr lang="es-CO" dirty="0" smtClean="0">
                <a:latin typeface="Aharoni" pitchFamily="2" charset="-79"/>
                <a:cs typeface="Aharoni" pitchFamily="2" charset="-79"/>
              </a:rPr>
              <a:t>Docente</a:t>
            </a:r>
          </a:p>
          <a:p>
            <a:pPr algn="ctr"/>
            <a:endParaRPr lang="es-CO" dirty="0">
              <a:latin typeface="Aharoni" pitchFamily="2" charset="-79"/>
              <a:cs typeface="Aharoni" pitchFamily="2" charset="-79"/>
            </a:endParaRPr>
          </a:p>
          <a:p>
            <a:pPr algn="ctr"/>
            <a:endParaRPr lang="es-CO" dirty="0">
              <a:latin typeface="Aharoni" pitchFamily="2" charset="-79"/>
              <a:cs typeface="Aharoni" pitchFamily="2" charset="-79"/>
            </a:endParaRPr>
          </a:p>
          <a:p>
            <a:pPr algn="ctr"/>
            <a:r>
              <a:rPr lang="es-CO" sz="2800" dirty="0" smtClean="0">
                <a:latin typeface="Aharoni" pitchFamily="2" charset="-79"/>
                <a:cs typeface="Aharoni" pitchFamily="2" charset="-79"/>
              </a:rPr>
              <a:t>10*2</a:t>
            </a:r>
          </a:p>
          <a:p>
            <a:pPr algn="ctr"/>
            <a:endParaRPr lang="es-CO" sz="2800" dirty="0" smtClean="0">
              <a:latin typeface="Aharoni" pitchFamily="2" charset="-79"/>
              <a:cs typeface="Aharoni" pitchFamily="2" charset="-79"/>
            </a:endParaRPr>
          </a:p>
          <a:p>
            <a:pPr algn="ctr"/>
            <a:r>
              <a:rPr lang="es-CO" dirty="0" smtClean="0">
                <a:latin typeface="Aharoni" pitchFamily="2" charset="-79"/>
                <a:cs typeface="Aharoni" pitchFamily="2" charset="-79"/>
              </a:rPr>
              <a:t>INSTITUCION EDUCATIVA  GABRIEL GARCIA MARQUEZ</a:t>
            </a:r>
          </a:p>
          <a:p>
            <a:pPr algn="ctr"/>
            <a:r>
              <a:rPr lang="es-CO" sz="2400" dirty="0" smtClean="0">
                <a:latin typeface="Arial" pitchFamily="34" charset="0"/>
                <a:cs typeface="Arial" pitchFamily="34" charset="0"/>
              </a:rPr>
              <a:t>2014</a:t>
            </a:r>
            <a:endParaRPr lang="es-CO" sz="2400" dirty="0">
              <a:latin typeface="Arial" pitchFamily="34" charset="0"/>
              <a:cs typeface="Arial" pitchFamily="34" charset="0"/>
            </a:endParaRPr>
          </a:p>
        </p:txBody>
      </p:sp>
    </p:spTree>
    <p:extLst>
      <p:ext uri="{BB962C8B-B14F-4D97-AF65-F5344CB8AC3E}">
        <p14:creationId xmlns:p14="http://schemas.microsoft.com/office/powerpoint/2010/main" val="358925082"/>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407" y="0"/>
            <a:ext cx="9143999" cy="7125629"/>
          </a:xfrm>
        </p:spPr>
      </p:pic>
    </p:spTree>
    <p:extLst>
      <p:ext uri="{BB962C8B-B14F-4D97-AF65-F5344CB8AC3E}">
        <p14:creationId xmlns:p14="http://schemas.microsoft.com/office/powerpoint/2010/main" val="207739464"/>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latin typeface="Arial" pitchFamily="34" charset="0"/>
                <a:cs typeface="Arial" pitchFamily="34" charset="0"/>
              </a:rPr>
              <a:t>Mapa  en  cascada </a:t>
            </a:r>
            <a:endParaRPr lang="es-CO" dirty="0">
              <a:latin typeface="Arial" pitchFamily="34" charset="0"/>
              <a:cs typeface="Arial" pitchFamily="34" charset="0"/>
            </a:endParaRPr>
          </a:p>
        </p:txBody>
      </p:sp>
      <p:sp>
        <p:nvSpPr>
          <p:cNvPr id="3" name="2 Marcador de contenido"/>
          <p:cNvSpPr>
            <a:spLocks noGrp="1"/>
          </p:cNvSpPr>
          <p:nvPr>
            <p:ph idx="1"/>
          </p:nvPr>
        </p:nvSpPr>
        <p:spPr/>
        <p:txBody>
          <a:bodyPr/>
          <a:lstStyle/>
          <a:p>
            <a:endParaRPr lang="es-CO"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556792"/>
            <a:ext cx="8712968" cy="4608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20490250"/>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latin typeface="Aharoni" pitchFamily="2" charset="-79"/>
                <a:cs typeface="Aharoni" pitchFamily="2" charset="-79"/>
              </a:rPr>
              <a:t>Que  Es   Un  Modelo De Cascada </a:t>
            </a:r>
            <a:endParaRPr lang="es-CO" dirty="0">
              <a:latin typeface="Aharoni" pitchFamily="2" charset="-79"/>
              <a:cs typeface="Aharoni" pitchFamily="2" charset="-79"/>
            </a:endParaRPr>
          </a:p>
        </p:txBody>
      </p:sp>
      <p:sp>
        <p:nvSpPr>
          <p:cNvPr id="3" name="2 Marcador de contenido"/>
          <p:cNvSpPr>
            <a:spLocks noGrp="1"/>
          </p:cNvSpPr>
          <p:nvPr>
            <p:ph idx="1"/>
          </p:nvPr>
        </p:nvSpPr>
        <p:spPr/>
        <p:txBody>
          <a:bodyPr/>
          <a:lstStyle/>
          <a:p>
            <a:r>
              <a:rPr lang="es-CO" dirty="0"/>
              <a:t>Se define como una secuencia de fases en la que al final de cada una de ellas se reúne la documentación para garantizar que cumple las especificaciones y los requisitos  </a:t>
            </a:r>
          </a:p>
          <a:p>
            <a:r>
              <a:rPr lang="es-CO" dirty="0"/>
              <a:t> </a:t>
            </a:r>
            <a:r>
              <a:rPr lang="es-CO" dirty="0" smtClean="0"/>
              <a:t>Este modelo se encarga de considerar las actividades fundamentales del proceso de: Especificación, desarrollo, validación.  </a:t>
            </a:r>
          </a:p>
          <a:p>
            <a:pPr marL="0" indent="0">
              <a:buNone/>
            </a:pPr>
            <a:endParaRPr lang="es-CO" dirty="0"/>
          </a:p>
          <a:p>
            <a:pPr marL="0" indent="0">
              <a:buNone/>
            </a:pPr>
            <a:endParaRPr lang="es-CO" dirty="0"/>
          </a:p>
        </p:txBody>
      </p:sp>
    </p:spTree>
    <p:extLst>
      <p:ext uri="{BB962C8B-B14F-4D97-AF65-F5344CB8AC3E}">
        <p14:creationId xmlns:p14="http://schemas.microsoft.com/office/powerpoint/2010/main" val="1338544086"/>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t>Importancia  </a:t>
            </a:r>
            <a:r>
              <a:rPr lang="es-ES" dirty="0" smtClean="0"/>
              <a:t>de modelo de </a:t>
            </a:r>
            <a:r>
              <a:rPr lang="es-ES" dirty="0" smtClean="0"/>
              <a:t>software</a:t>
            </a:r>
            <a:endParaRPr lang="es-ES" dirty="0"/>
          </a:p>
        </p:txBody>
      </p:sp>
      <p:sp>
        <p:nvSpPr>
          <p:cNvPr id="3" name="2 Marcador de contenido"/>
          <p:cNvSpPr>
            <a:spLocks noGrp="1"/>
          </p:cNvSpPr>
          <p:nvPr>
            <p:ph idx="1"/>
          </p:nvPr>
        </p:nvSpPr>
        <p:spPr/>
        <p:txBody>
          <a:bodyPr/>
          <a:lstStyle/>
          <a:p>
            <a:r>
              <a:rPr lang="es-ES" dirty="0" smtClean="0"/>
              <a:t>Es </a:t>
            </a:r>
            <a:r>
              <a:rPr lang="es-ES" dirty="0"/>
              <a:t>importante porque Modelo o Desarrollo en Cascada En Ingeniería de software el desarrollo en cascada, también llamado modelo en cascada, es el enfoque metodológico que ordena rigurosamente las etapas del ciclo de vida del software, de forma tal que el inicio de cada etapa debe esperar a la finalización de la inme</a:t>
            </a:r>
          </a:p>
        </p:txBody>
      </p:sp>
    </p:spTree>
    <p:extLst>
      <p:ext uri="{BB962C8B-B14F-4D97-AF65-F5344CB8AC3E}">
        <p14:creationId xmlns:p14="http://schemas.microsoft.com/office/powerpoint/2010/main" val="1201735065"/>
      </p:ext>
    </p:extLst>
  </p:cSld>
  <p:clrMapOvr>
    <a:masterClrMapping/>
  </p:clrMapOvr>
  <mc:AlternateContent xmlns:mc="http://schemas.openxmlformats.org/markup-compatibility/2006">
    <mc:Choice xmlns:p14="http://schemas.microsoft.com/office/powerpoint/2010/main" Requires="p14">
      <p:transition spd="slow" p14:dur="800">
        <p14:flythrough/>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O" dirty="0" smtClean="0"/>
              <a:t>Análisis y definición de requerimientos  </a:t>
            </a:r>
            <a:endParaRPr lang="es-CO" dirty="0"/>
          </a:p>
        </p:txBody>
      </p:sp>
      <p:sp>
        <p:nvSpPr>
          <p:cNvPr id="3" name="2 Marcador de contenido"/>
          <p:cNvSpPr>
            <a:spLocks noGrp="1"/>
          </p:cNvSpPr>
          <p:nvPr>
            <p:ph idx="1"/>
          </p:nvPr>
        </p:nvSpPr>
        <p:spPr>
          <a:xfrm>
            <a:off x="323528" y="1412776"/>
            <a:ext cx="8668072" cy="4667349"/>
          </a:xfrm>
        </p:spPr>
        <p:txBody>
          <a:bodyPr/>
          <a:lstStyle/>
          <a:p>
            <a:r>
              <a:rPr lang="es-CO" dirty="0" smtClean="0"/>
              <a:t>Los servicios, restricciones y metas del sistema se definen a partir de las consultas con los usuarios. Se definen en detalles y sirve como una especificación del sistema.</a:t>
            </a:r>
            <a:endParaRPr lang="es-CO"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808" y="3573016"/>
            <a:ext cx="3744416" cy="28046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65598927"/>
      </p:ext>
    </p:extLst>
  </p:cSld>
  <p:clrMapOvr>
    <a:masterClrMapping/>
  </p:clrMapOvr>
  <p:transition spd="slow">
    <p:randomBa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Diseño del sistema y del software </a:t>
            </a:r>
            <a:endParaRPr lang="es-CO" dirty="0"/>
          </a:p>
        </p:txBody>
      </p:sp>
      <p:sp>
        <p:nvSpPr>
          <p:cNvPr id="3" name="2 Marcador de contenido"/>
          <p:cNvSpPr>
            <a:spLocks noGrp="1"/>
          </p:cNvSpPr>
          <p:nvPr>
            <p:ph idx="1"/>
          </p:nvPr>
        </p:nvSpPr>
        <p:spPr>
          <a:xfrm>
            <a:off x="179512" y="1268760"/>
            <a:ext cx="8812088" cy="4811365"/>
          </a:xfrm>
        </p:spPr>
        <p:txBody>
          <a:bodyPr/>
          <a:lstStyle/>
          <a:p>
            <a:r>
              <a:rPr lang="es-CO" dirty="0" smtClean="0"/>
              <a:t>El proceso del diseño del sistema divide los requerimientos en sistemas hardware o software. Establece una arquitectura completa del sistema. El Sistema del software identifica y describe las abstracciones fundamentales del sistema software y sus relaciones.</a:t>
            </a:r>
          </a:p>
          <a:p>
            <a:endParaRPr lang="es-CO"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6435" y="4293096"/>
            <a:ext cx="3446512" cy="23093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01133392"/>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Implementación y prueba de unidades </a:t>
            </a:r>
            <a:endParaRPr lang="es-ES" dirty="0"/>
          </a:p>
        </p:txBody>
      </p:sp>
      <p:sp>
        <p:nvSpPr>
          <p:cNvPr id="3" name="2 Marcador de contenido"/>
          <p:cNvSpPr>
            <a:spLocks noGrp="1"/>
          </p:cNvSpPr>
          <p:nvPr>
            <p:ph idx="1"/>
          </p:nvPr>
        </p:nvSpPr>
        <p:spPr/>
        <p:txBody>
          <a:bodyPr/>
          <a:lstStyle/>
          <a:p>
            <a:r>
              <a:rPr lang="es-ES" dirty="0" smtClean="0"/>
              <a:t>El diseño del software se lleva a cabo como un conjunto o unidades de programas. Implica verificar que cada una cumpla su especificación </a:t>
            </a:r>
            <a:endParaRPr lang="es-ES"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47864" y="3600451"/>
            <a:ext cx="4320480" cy="2798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8872688"/>
      </p:ext>
    </p:extLst>
  </p:cSld>
  <p:clrMapOvr>
    <a:masterClrMapping/>
  </p:clrMapOvr>
  <p:transition spd="slow">
    <p:wip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Viajes">
  <a:themeElements>
    <a:clrScheme name="Viajes">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Viajes">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Viajes">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213</TotalTime>
  <Words>479</Words>
  <Application>Microsoft Office PowerPoint</Application>
  <PresentationFormat>Presentación en pantalla (4:3)</PresentationFormat>
  <Paragraphs>54</Paragraphs>
  <Slides>16</Slides>
  <Notes>0</Notes>
  <HiddenSlides>0</HiddenSlides>
  <MMClips>0</MMClips>
  <ScaleCrop>false</ScaleCrop>
  <HeadingPairs>
    <vt:vector size="4" baseType="variant">
      <vt:variant>
        <vt:lpstr>Tema</vt:lpstr>
      </vt:variant>
      <vt:variant>
        <vt:i4>1</vt:i4>
      </vt:variant>
      <vt:variant>
        <vt:lpstr>Títulos de diapositiva</vt:lpstr>
      </vt:variant>
      <vt:variant>
        <vt:i4>16</vt:i4>
      </vt:variant>
    </vt:vector>
  </HeadingPairs>
  <TitlesOfParts>
    <vt:vector size="17" baseType="lpstr">
      <vt:lpstr>Viajes</vt:lpstr>
      <vt:lpstr>Presentación de PowerPoint</vt:lpstr>
      <vt:lpstr>Presentación de PowerPoint</vt:lpstr>
      <vt:lpstr>Presentación de PowerPoint</vt:lpstr>
      <vt:lpstr>Mapa  en  cascada </vt:lpstr>
      <vt:lpstr>Que  Es   Un  Modelo De Cascada </vt:lpstr>
      <vt:lpstr>Importancia  de modelo de software</vt:lpstr>
      <vt:lpstr>Análisis y definición de requerimientos  </vt:lpstr>
      <vt:lpstr>Diseño del sistema y del software </vt:lpstr>
      <vt:lpstr>Implementación y prueba de unidades </vt:lpstr>
      <vt:lpstr>Integración y prueba del sistema </vt:lpstr>
      <vt:lpstr>FUNCIONAMIENTO Y MANTENIMIENTO </vt:lpstr>
      <vt:lpstr>Ventajas del modelo cascada </vt:lpstr>
      <vt:lpstr>Presentación de PowerPoint</vt:lpstr>
      <vt:lpstr>Presentación de PowerPoint</vt:lpstr>
      <vt:lpstr>Desventajas del modelo cascada  </vt:lpstr>
      <vt:lpstr>muchas GRACIAS POR SU ATENCION PRESTADA</vt:lpstr>
    </vt:vector>
  </TitlesOfParts>
  <Company>IE GABRIEL GARCIA MARQUEZ</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dc:creator>
  <cp:lastModifiedBy>Luffi</cp:lastModifiedBy>
  <cp:revision>15</cp:revision>
  <dcterms:created xsi:type="dcterms:W3CDTF">2014-02-04T12:52:31Z</dcterms:created>
  <dcterms:modified xsi:type="dcterms:W3CDTF">2014-02-10T19:32:35Z</dcterms:modified>
</cp:coreProperties>
</file>